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272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B7A8"/>
    <a:srgbClr val="FFBA0D"/>
    <a:srgbClr val="BD2226"/>
    <a:srgbClr val="BD0000"/>
    <a:srgbClr val="9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2"/>
    <p:restoredTop sz="94674"/>
  </p:normalViewPr>
  <p:slideViewPr>
    <p:cSldViewPr snapToGrid="0" snapToObjects="1">
      <p:cViewPr varScale="1">
        <p:scale>
          <a:sx n="36" d="100"/>
          <a:sy n="36" d="100"/>
        </p:scale>
        <p:origin x="38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0779F-2152-C84C-A2C2-FD36C5CC5AAE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8579C-EAC7-0B4D-AE5F-5E3A5B26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0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phpa.health.maryland.gov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C1CAE-181F-AE45-82F8-A14FDE796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5391"/>
            <a:ext cx="9144000" cy="1124572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846A6718-C3F2-E745-B669-EC535897A21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1878013"/>
            <a:ext cx="9144000" cy="368300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MARYLAND DEPARTMENT OF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4AB1C7E-8E53-164B-8983-F17A528253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373217"/>
            <a:ext cx="9144000" cy="387626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BD222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presenter name, title, office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7B8BAC13-88FE-C64F-96CA-64033FB21D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940300"/>
            <a:ext cx="9144000" cy="36671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BD2226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08515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D8AD7A-692D-214C-B1E6-40FF2519F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4819F98-A45F-E94A-B7CD-C1136BEA9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7C9E59-65FE-C340-86D6-CB887586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8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4A64AD5-665A-C744-89D9-40F741E5C7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94136C4-AA83-DE43-BE00-E228E3F2B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3193CF-F9DC-B44A-A876-F2CFF654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-431800"/>
            <a:ext cx="4978400" cy="4675152"/>
          </a:xfrm>
          <a:prstGeom prst="rect">
            <a:avLst/>
          </a:prstGeom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676400" y="4243352"/>
            <a:ext cx="8839200" cy="50276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667" b="1" i="0" u="none" strike="noStrike" cap="none" baseline="0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  <a:hlinkClick r:id="rId3"/>
              </a:rPr>
              <a:t>https://phpa.health.maryland.gov</a:t>
            </a:r>
            <a:r>
              <a:rPr lang="en-US" sz="2667" b="1" i="0" u="none" strike="noStrike" cap="none" baseline="0" dirty="0" smtClean="0">
                <a:solidFill>
                  <a:srgbClr val="006666"/>
                </a:solidFill>
                <a:effectLst/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 </a:t>
            </a:r>
            <a:endParaRPr lang="en-US" sz="2667" b="1" i="0" u="sng" baseline="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641599" y="2590806"/>
            <a:ext cx="7355155" cy="1446551"/>
          </a:xfrm>
        </p:spPr>
        <p:txBody>
          <a:bodyPr anchor="t"/>
          <a:lstStyle>
            <a:lvl1pPr>
              <a:defRPr sz="4400">
                <a:solidFill>
                  <a:srgbClr val="BD2226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3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49F195-B40D-0E4C-B1D2-11C6A5EE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349"/>
            <a:ext cx="10515600" cy="994949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871D74-B903-E740-B842-E2BB1355D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148" y="1825625"/>
            <a:ext cx="10071652" cy="4351338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9AB431-9F66-664E-9CD0-ED4F8EA2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7186" y="6253165"/>
            <a:ext cx="543338" cy="365125"/>
          </a:xfrm>
        </p:spPr>
        <p:txBody>
          <a:bodyPr/>
          <a:lstStyle>
            <a:lvl1pPr>
              <a:defRPr sz="1800"/>
            </a:lvl1pPr>
          </a:lstStyle>
          <a:p>
            <a:fld id="{D275CE6D-5C38-C543-B8AD-F8110668FD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="" xmlns:a16="http://schemas.microsoft.com/office/drawing/2014/main" id="{8F4DEA67-6A4F-9649-A24B-C40F247C0A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4583" y="362022"/>
            <a:ext cx="10469217" cy="343659"/>
          </a:xfrm>
        </p:spPr>
        <p:txBody>
          <a:bodyPr>
            <a:noAutofit/>
          </a:bodyPr>
          <a:lstStyle>
            <a:lvl1pPr marL="0" indent="0">
              <a:buNone/>
              <a:defRPr sz="2200" i="1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add Chapter reference: Title</a:t>
            </a:r>
          </a:p>
        </p:txBody>
      </p:sp>
    </p:spTree>
    <p:extLst>
      <p:ext uri="{BB962C8B-B14F-4D97-AF65-F5344CB8AC3E}">
        <p14:creationId xmlns:p14="http://schemas.microsoft.com/office/powerpoint/2010/main" val="65534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62F32DB1-E964-D44B-9D97-3CEFD7EBC5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10139" y="3575637"/>
            <a:ext cx="10581860" cy="569913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40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Chapter Intro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="" xmlns:a16="http://schemas.microsoft.com/office/drawing/2014/main" id="{2A0465EC-8468-8947-A27C-8FA981D39BF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0138" y="4162495"/>
            <a:ext cx="10581861" cy="764217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5500" b="1"/>
            </a:lvl1pPr>
          </a:lstStyle>
          <a:p>
            <a:pPr lvl="0"/>
            <a:r>
              <a:rPr lang="en-US" dirty="0"/>
              <a:t>Click to add Chapter Title</a:t>
            </a:r>
          </a:p>
        </p:txBody>
      </p:sp>
      <p:cxnSp>
        <p:nvCxnSpPr>
          <p:cNvPr id="7" name="Shape 99">
            <a:extLst>
              <a:ext uri="{FF2B5EF4-FFF2-40B4-BE49-F238E27FC236}">
                <a16:creationId xmlns="" xmlns:a16="http://schemas.microsoft.com/office/drawing/2014/main" id="{94E87B3F-A490-CE4B-89E0-18FC29BB5205}"/>
              </a:ext>
            </a:extLst>
          </p:cNvPr>
          <p:cNvCxnSpPr>
            <a:cxnSpLocks/>
          </p:cNvCxnSpPr>
          <p:nvPr userDrawn="1"/>
        </p:nvCxnSpPr>
        <p:spPr>
          <a:xfrm>
            <a:off x="1610139" y="4225063"/>
            <a:ext cx="10581861" cy="0"/>
          </a:xfrm>
          <a:prstGeom prst="straightConnector1">
            <a:avLst/>
          </a:prstGeom>
          <a:noFill/>
          <a:ln w="28575" cap="flat" cmpd="sng">
            <a:solidFill>
              <a:srgbClr val="980000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279640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B2FD7-958A-0C45-B087-7DDC509F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D793A9-78D0-DB44-9842-DF34C4F56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9850A2-0FAF-1F4F-9CFE-2458DCD4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1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9FAF1C-2FEF-6242-ABE9-7D70C859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026BE8-82C8-4142-AE0F-CE6E9BD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758" y="1825625"/>
            <a:ext cx="483704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CBD5BAE-18FF-7744-943F-AF4519949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3AD9767-8F21-2644-BB12-1DA08EE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6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A7DC57-EA5D-8A44-945E-B158D952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95C1A9C-F576-4A47-A383-5DE1DD2F6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C93EC18-C9B1-7F4B-BFEA-54F523EF7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52A4D5A-5DB2-484D-88C8-A024BBC26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24C890A-252B-B348-84D8-D857DB0A8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30C7B4F-6D0B-904C-9885-7CB0869B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6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5F2EC0-F0AE-9445-A41E-5C87D776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E83625D-A756-7F49-AB3B-3B19F7CAA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5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F862F8-D10B-E844-A683-3AF7FD775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2C8119-9F97-154F-8D0D-877CCDE63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A595C8-2E13-E74D-B6BC-3FE67DB6A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58E6BD-2C0D-0948-8CA6-F12956A0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3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58E29B-A727-0242-95D3-50DD382B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4502107-0DCE-174F-BD90-B7DDBC0C3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9D27ABF-7140-B846-BA0A-AD8307DE4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31C0212-3F5D-924C-8A51-77A9A1441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0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D754C78-7612-7841-8168-3168267AD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739"/>
            <a:ext cx="10515600" cy="994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1BDA34-773B-E24F-9795-67AB0AAAF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</a:p>
          <a:p>
            <a:pPr lvl="4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FE610F-F9D8-EA47-B076-18F52BB0C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8810" y="6231917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275CE6D-5C38-C543-B8AD-F8110668FDF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547664"/>
            <a:ext cx="2743200" cy="104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2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BD222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BD2226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222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2226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2226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BD2226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ealth.gov/hcq/pdfs/hai-action-plan-acute-care-hospital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9175A1-2517-744F-9A8B-57E30E174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2140" y="3084597"/>
            <a:ext cx="9144000" cy="2064853"/>
          </a:xfrm>
        </p:spPr>
        <p:txBody>
          <a:bodyPr>
            <a:normAutofit fontScale="90000"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The Maryland SPARC Collaborative presents:</a:t>
            </a:r>
            <a:br>
              <a:rPr lang="en-US" b="0" dirty="0" smtClean="0">
                <a:solidFill>
                  <a:schemeClr val="tx1"/>
                </a:solidFill>
              </a:rPr>
            </a:br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rgbClr val="BD2226"/>
                </a:solidFill>
              </a:rPr>
              <a:t>SPARC </a:t>
            </a:r>
            <a:r>
              <a:rPr lang="en-US" dirty="0" smtClean="0">
                <a:solidFill>
                  <a:srgbClr val="BD2226"/>
                </a:solidFill>
              </a:rPr>
              <a:t>an Effective Fluorescent Gel Monitoring Program – Who?  Where?  How? When?</a:t>
            </a:r>
            <a:br>
              <a:rPr lang="en-US" dirty="0" smtClean="0">
                <a:solidFill>
                  <a:srgbClr val="BD2226"/>
                </a:solidFill>
              </a:rPr>
            </a:br>
            <a:endParaRPr lang="en-US" dirty="0">
              <a:solidFill>
                <a:srgbClr val="BD2226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2164A2A8-21D7-5942-ADD6-E9C1C3FB36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766" y="4856156"/>
            <a:ext cx="9144000" cy="366713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solidFill>
                  <a:schemeClr val="tx1"/>
                </a:solidFill>
              </a:rPr>
              <a:t>March 5, 2019</a:t>
            </a:r>
            <a:endParaRPr lang="en-US" sz="3200" i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2192000" cy="1224951"/>
          </a:xfrm>
          <a:prstGeom prst="rect">
            <a:avLst/>
          </a:prstGeom>
          <a:solidFill>
            <a:srgbClr val="3EB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23"/>
          <a:stretch/>
        </p:blipFill>
        <p:spPr>
          <a:xfrm>
            <a:off x="4223598" y="1572493"/>
            <a:ext cx="4213035" cy="109555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685472"/>
            <a:ext cx="12192000" cy="172528"/>
          </a:xfrm>
          <a:prstGeom prst="rect">
            <a:avLst/>
          </a:prstGeom>
          <a:solidFill>
            <a:srgbClr val="3EB7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Structure of </a:t>
            </a:r>
            <a:r>
              <a:rPr lang="en-US" sz="4000" dirty="0" smtClean="0"/>
              <a:t>SPARC Site Visit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1298"/>
            <a:ext cx="10071652" cy="4351338"/>
          </a:xfrm>
        </p:spPr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Introduction to hospital leadership and key stakeholders</a:t>
            </a:r>
          </a:p>
          <a:p>
            <a:pPr lvl="1"/>
            <a:r>
              <a:rPr lang="en-US" dirty="0" smtClean="0"/>
              <a:t>Including some discussion </a:t>
            </a:r>
            <a:r>
              <a:rPr lang="en-US" dirty="0"/>
              <a:t>of CDI-related policies and procedures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Interviews </a:t>
            </a:r>
            <a:r>
              <a:rPr lang="en-US" dirty="0"/>
              <a:t>and discussions with leaders in 5 Domains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Interviews and discussions with frontline staff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Internal SPARC team debrief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Presentation of findings to hospital leadership and key stakeholders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Written report to follow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ctrTitle" sz="quarter"/>
          </p:nvPr>
        </p:nvSpPr>
        <p:spPr>
          <a:xfrm>
            <a:off x="878469" y="2695713"/>
            <a:ext cx="10423649" cy="1524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667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Arial" charset="0"/>
              </a:rPr>
              <a:t>Maryland Department of Health</a:t>
            </a:r>
            <a:r>
              <a:rPr lang="en-US" sz="2667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Arial" charset="0"/>
              </a:rPr>
              <a:t/>
            </a:r>
            <a:br>
              <a:rPr lang="en-US" sz="2667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Arial" charset="0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Arial" charset="0"/>
              </a:rPr>
              <a:t>Prevention and Health Promotion Administration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04A58E-229C-204C-8FFC-82A24FCFF2B6}"/>
              </a:ext>
            </a:extLst>
          </p:cNvPr>
          <p:cNvSpPr txBox="1">
            <a:spLocks/>
          </p:cNvSpPr>
          <p:nvPr/>
        </p:nvSpPr>
        <p:spPr>
          <a:xfrm>
            <a:off x="537186" y="6253165"/>
            <a:ext cx="5433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B177BD-714D-4206-BDA5-A981CF557492}" type="slidenum">
              <a:rPr lang="en-US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662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Today’s Presentations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4583" y="1825625"/>
            <a:ext cx="10071652" cy="4351338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Introduction to Maryland SPARC Collaborative, </a:t>
            </a:r>
            <a:r>
              <a:rPr lang="en-US" sz="2400" i="1" dirty="0" smtClean="0"/>
              <a:t>Richard B. Brooks, MD, MPH</a:t>
            </a:r>
          </a:p>
          <a:p>
            <a:pPr marL="0" indent="0">
              <a:buNone/>
            </a:pPr>
            <a:endParaRPr lang="en-US" sz="2400" i="1" dirty="0" smtClean="0"/>
          </a:p>
          <a:p>
            <a:r>
              <a:rPr lang="en-US" sz="2400" b="1" i="1" dirty="0"/>
              <a:t>SPARC’ </a:t>
            </a:r>
            <a:r>
              <a:rPr lang="en-US" sz="2400" b="1" dirty="0"/>
              <a:t>An Effective Fluorescent Gel Monitoring Program - Who? Where? How? </a:t>
            </a:r>
            <a:r>
              <a:rPr lang="en-US" sz="2400" b="1" dirty="0" smtClean="0"/>
              <a:t>When? </a:t>
            </a:r>
            <a:r>
              <a:rPr lang="en-US" sz="2400" i="1" dirty="0" smtClean="0"/>
              <a:t>Clare Rock, MD, MS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0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="" xmlns:a16="http://schemas.microsoft.com/office/drawing/2014/main" id="{95068D90-2223-554F-83EB-3DA22DCE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6738"/>
            <a:ext cx="10515600" cy="99494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SPARC: The Basics</a:t>
            </a:r>
            <a:endParaRPr lang="en-US" sz="4000" dirty="0"/>
          </a:p>
        </p:txBody>
      </p:sp>
      <p:sp>
        <p:nvSpPr>
          <p:cNvPr id="35" name="Content Placeholder 34">
            <a:extLst>
              <a:ext uri="{FF2B5EF4-FFF2-40B4-BE49-F238E27FC236}">
                <a16:creationId xmlns="" xmlns:a16="http://schemas.microsoft.com/office/drawing/2014/main" id="{423F0F17-B5DA-004F-8EFE-172BCD600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83" y="1728512"/>
            <a:ext cx="10071652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What: A statewide collaborative quality improvement project among public health, academics, and acute care hospitals working together to prevent and reduce </a:t>
            </a:r>
            <a:r>
              <a:rPr lang="en-US" i="1" dirty="0"/>
              <a:t>C. difficile </a:t>
            </a:r>
            <a:r>
              <a:rPr lang="en-US" dirty="0"/>
              <a:t>infections (CDI)</a:t>
            </a:r>
          </a:p>
          <a:p>
            <a:endParaRPr lang="en-US" dirty="0" smtClean="0"/>
          </a:p>
          <a:p>
            <a:r>
              <a:rPr lang="en-US" dirty="0"/>
              <a:t>Who: 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BD2226"/>
                </a:solidFill>
              </a:rPr>
              <a:t>1) </a:t>
            </a:r>
            <a:r>
              <a:rPr lang="en-US" dirty="0"/>
              <a:t>Maryland Department of Health (MDH)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BD2226"/>
                </a:solidFill>
              </a:rPr>
              <a:t>2) </a:t>
            </a:r>
            <a:r>
              <a:rPr lang="en-US" dirty="0"/>
              <a:t>Johns Hopkins Hospital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BD2226"/>
                </a:solidFill>
              </a:rPr>
              <a:t>3) </a:t>
            </a:r>
            <a:r>
              <a:rPr lang="en-US" dirty="0"/>
              <a:t>University of Maryland Medical System (UMMS)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BD2226"/>
                </a:solidFill>
              </a:rPr>
              <a:t>4) </a:t>
            </a:r>
            <a:r>
              <a:rPr lang="en-US" dirty="0"/>
              <a:t>Maryland acute care </a:t>
            </a:r>
            <a:r>
              <a:rPr lang="en-US" dirty="0" smtClean="0"/>
              <a:t>hospitals</a:t>
            </a:r>
            <a:endParaRPr lang="en-US" dirty="0"/>
          </a:p>
          <a:p>
            <a:pPr marL="342900" lvl="1" indent="0">
              <a:buNone/>
            </a:pPr>
            <a:r>
              <a:rPr lang="en-US" dirty="0">
                <a:solidFill>
                  <a:srgbClr val="BD2226"/>
                </a:solidFill>
              </a:rPr>
              <a:t>5) </a:t>
            </a:r>
            <a:r>
              <a:rPr lang="en-US" dirty="0"/>
              <a:t>NORC at the University of Chicago – collaborative implementation </a:t>
            </a:r>
            <a:r>
              <a:rPr lang="en-US" dirty="0" smtClean="0"/>
              <a:t>contractor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04A58E-229C-204C-8FFC-82A24FCF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841C-CAC7-4187-9513-84DFF09F7335}" type="slidenum">
              <a:rPr lang="en-US" sz="1200" smtClean="0"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274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9999"/>
            <a:ext cx="10515600" cy="994949"/>
          </a:xfrm>
        </p:spPr>
        <p:txBody>
          <a:bodyPr>
            <a:normAutofit/>
          </a:bodyPr>
          <a:lstStyle/>
          <a:p>
            <a:r>
              <a:rPr lang="en-US" sz="4000" dirty="0"/>
              <a:t>SPARC: Mission &amp;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583" y="1691773"/>
            <a:ext cx="10071652" cy="4351338"/>
          </a:xfrm>
        </p:spPr>
        <p:txBody>
          <a:bodyPr/>
          <a:lstStyle/>
          <a:p>
            <a:r>
              <a:rPr lang="en-US" dirty="0"/>
              <a:t>Mission: To support Maryland acute care hospitals in advancing and enhancing their efforts to reduce the incidence of preventable CDI</a:t>
            </a:r>
          </a:p>
          <a:p>
            <a:endParaRPr lang="en-US" dirty="0" smtClean="0"/>
          </a:p>
          <a:p>
            <a:r>
              <a:rPr lang="en-US" dirty="0"/>
              <a:t>Vision: Maryland acute care hospitals will lead the country in implementing collaborative, innovative programs to reduce preventable </a:t>
            </a:r>
            <a:r>
              <a:rPr lang="en-US" dirty="0" smtClean="0"/>
              <a:t>CDI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/>
              <a:t>Builds on prior MDH and CDC Prevention </a:t>
            </a:r>
            <a:r>
              <a:rPr lang="en-US" sz="3800" dirty="0" err="1"/>
              <a:t>EpiCenters</a:t>
            </a:r>
            <a:r>
              <a:rPr lang="en-US" sz="3800" dirty="0"/>
              <a:t> prevention and stewardship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2" y="1901827"/>
            <a:ext cx="10071652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Maryland Medicare Waiver HAI Targets</a:t>
            </a:r>
          </a:p>
          <a:p>
            <a:r>
              <a:rPr lang="en-US" dirty="0"/>
              <a:t>Ebola/Special Pathogen Assessment Hospitals (SPAHs)</a:t>
            </a:r>
          </a:p>
          <a:p>
            <a:r>
              <a:rPr lang="en-US" dirty="0"/>
              <a:t>Infection Control and Response (ICAR) – hospitals, LTCFs, dialysis</a:t>
            </a:r>
          </a:p>
          <a:p>
            <a:r>
              <a:rPr lang="en-US" dirty="0"/>
              <a:t>CRISP </a:t>
            </a:r>
            <a:r>
              <a:rPr lang="en-US" dirty="0" smtClean="0"/>
              <a:t>alerts for high-risk pathogens </a:t>
            </a:r>
            <a:r>
              <a:rPr lang="en-US" dirty="0"/>
              <a:t>– CRE, </a:t>
            </a:r>
            <a:r>
              <a:rPr lang="en-US" dirty="0" err="1"/>
              <a:t>Zika</a:t>
            </a:r>
            <a:endParaRPr lang="en-US" dirty="0"/>
          </a:p>
          <a:p>
            <a:r>
              <a:rPr lang="en-US" dirty="0"/>
              <a:t>Maryland Campaign for Appropriate Antibiotic Use (</a:t>
            </a:r>
            <a:r>
              <a:rPr lang="en-US" dirty="0" smtClean="0"/>
              <a:t>CAAUSE)</a:t>
            </a:r>
            <a:endParaRPr lang="en-US" dirty="0"/>
          </a:p>
          <a:p>
            <a:r>
              <a:rPr lang="en-US" dirty="0"/>
              <a:t>Johns Hopkins CDC Prevention Epicenters studies on environmental cleaning</a:t>
            </a:r>
          </a:p>
          <a:p>
            <a:r>
              <a:rPr lang="en-US" dirty="0"/>
              <a:t>UMSOM CDC contract for pilot study of multifaceted interventions to reduce CDI</a:t>
            </a:r>
          </a:p>
          <a:p>
            <a:r>
              <a:rPr lang="en-US" dirty="0"/>
              <a:t>Johns Hopkins and University of Maryland health systems CDI diagnostic stewardship </a:t>
            </a:r>
            <a:r>
              <a:rPr lang="en-US" dirty="0" smtClean="0"/>
              <a:t>efforts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Key Metrics for Hospital Onset CDI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583" y="1523911"/>
            <a:ext cx="10071652" cy="947105"/>
          </a:xfrm>
        </p:spPr>
        <p:txBody>
          <a:bodyPr>
            <a:normAutofit/>
          </a:bodyPr>
          <a:lstStyle/>
          <a:p>
            <a:r>
              <a:rPr lang="en-US" dirty="0"/>
              <a:t>Reported via CDC’s National Healthcare Safety Network (NSHN) and used for CMS, MHCC quality measures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319" y="5888249"/>
            <a:ext cx="98213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*As established in the </a:t>
            </a:r>
            <a:r>
              <a:rPr lang="en-US" sz="1350" dirty="0">
                <a:hlinkClick r:id="rId2"/>
              </a:rPr>
              <a:t>National Action Plan to Prevent Health Care-Associated Infections: Road Map to Elimination (HAI Action Plan)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973667" y="2658533"/>
            <a:ext cx="223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SIR</a:t>
            </a:r>
            <a:r>
              <a:rPr lang="en-US" sz="2400" dirty="0" smtClean="0"/>
              <a:t> (standardized infection ratio)</a:t>
            </a:r>
            <a:endParaRPr lang="en-US" sz="2400" dirty="0"/>
          </a:p>
        </p:txBody>
      </p:sp>
      <p:sp>
        <p:nvSpPr>
          <p:cNvPr id="8" name="Equal 7"/>
          <p:cNvSpPr/>
          <p:nvPr/>
        </p:nvSpPr>
        <p:spPr>
          <a:xfrm>
            <a:off x="3488267" y="3158066"/>
            <a:ext cx="474133" cy="237066"/>
          </a:xfrm>
          <a:prstGeom prst="mathEqual">
            <a:avLst>
              <a:gd name="adj1" fmla="val 23520"/>
              <a:gd name="adj2" fmla="val 52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36536" y="2861500"/>
            <a:ext cx="2650067" cy="830197"/>
            <a:chOff x="4334936" y="3025801"/>
            <a:chExt cx="2650067" cy="830197"/>
          </a:xfrm>
        </p:grpSpPr>
        <p:sp>
          <p:nvSpPr>
            <p:cNvPr id="9" name="TextBox 8"/>
            <p:cNvSpPr txBox="1"/>
            <p:nvPr/>
          </p:nvSpPr>
          <p:spPr>
            <a:xfrm>
              <a:off x="4334936" y="3025801"/>
              <a:ext cx="2650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# reported HO-CDI cases</a:t>
              </a: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334936" y="3429001"/>
              <a:ext cx="247226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334936" y="3486666"/>
              <a:ext cx="2599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# predicted HO-CDI cases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7560739" y="2622834"/>
            <a:ext cx="2929467" cy="13075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National Target SIR = 0.7*</a:t>
            </a:r>
          </a:p>
          <a:p>
            <a:pPr algn="ctr"/>
            <a:r>
              <a:rPr lang="en-US" b="1" dirty="0" smtClean="0"/>
              <a:t>(30% reduction from 2015)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73667" y="4318460"/>
            <a:ext cx="223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CAD</a:t>
            </a:r>
          </a:p>
          <a:p>
            <a:pPr algn="ctr"/>
            <a:r>
              <a:rPr lang="en-US" sz="2400" dirty="0" smtClean="0"/>
              <a:t>(cumulative attributable difference)</a:t>
            </a:r>
            <a:endParaRPr lang="en-US" sz="2400" dirty="0"/>
          </a:p>
        </p:txBody>
      </p:sp>
      <p:sp>
        <p:nvSpPr>
          <p:cNvPr id="14" name="Equal 13"/>
          <p:cNvSpPr/>
          <p:nvPr/>
        </p:nvSpPr>
        <p:spPr>
          <a:xfrm>
            <a:off x="3403600" y="5026508"/>
            <a:ext cx="474133" cy="237066"/>
          </a:xfrm>
          <a:prstGeom prst="mathEqual">
            <a:avLst>
              <a:gd name="adj1" fmla="val 23520"/>
              <a:gd name="adj2" fmla="val 52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1869" y="4814922"/>
            <a:ext cx="2489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HO-CDI cases by this # to achieve</a:t>
            </a:r>
            <a:endParaRPr lang="en-US" dirty="0"/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6841074" y="4118693"/>
            <a:ext cx="2286000" cy="1168319"/>
          </a:xfrm>
          <a:prstGeom prst="bentConnector3">
            <a:avLst>
              <a:gd name="adj1" fmla="val 100000"/>
            </a:avLst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wn Arrow 23"/>
          <p:cNvSpPr/>
          <p:nvPr/>
        </p:nvSpPr>
        <p:spPr>
          <a:xfrm>
            <a:off x="4339168" y="4848791"/>
            <a:ext cx="194736" cy="290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2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706899" y="60585"/>
            <a:ext cx="9983152" cy="596658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878082" y="375527"/>
            <a:ext cx="9779415" cy="5236782"/>
            <a:chOff x="1015730" y="798306"/>
            <a:chExt cx="9779415" cy="523678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4437341" y="798306"/>
              <a:ext cx="10060" cy="5236782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023527" y="2913096"/>
              <a:ext cx="193884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Target SIR = 0.7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582812" y="3234065"/>
              <a:ext cx="820271" cy="21398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550085" y="798306"/>
              <a:ext cx="253540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National SIR = 0.921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6366744" y="967839"/>
              <a:ext cx="1183341" cy="4572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1015730" y="4297399"/>
              <a:ext cx="9779415" cy="105331"/>
            </a:xfrm>
            <a:prstGeom prst="rect">
              <a:avLst/>
            </a:prstGeom>
            <a:noFill/>
            <a:ln w="19050">
              <a:solidFill>
                <a:srgbClr val="FFB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60316" y="3942630"/>
              <a:ext cx="2343650" cy="382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dirty="0"/>
                <a:t>MD SIR = 1.003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1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421" y="799852"/>
            <a:ext cx="10515600" cy="99494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Collaborative Process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421" y="1700630"/>
            <a:ext cx="10071652" cy="454904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Obtain hospital commitment to participate</a:t>
            </a:r>
          </a:p>
          <a:p>
            <a:r>
              <a:rPr lang="en-US" dirty="0"/>
              <a:t>Identify key hospital stakeholders and leaders</a:t>
            </a:r>
          </a:p>
          <a:p>
            <a:r>
              <a:rPr lang="en-US" dirty="0" smtClean="0"/>
              <a:t>Complete pre-site visit gap assessment </a:t>
            </a:r>
            <a:r>
              <a:rPr lang="en-US" dirty="0"/>
              <a:t>to identify strengths and opportunities for </a:t>
            </a:r>
            <a:r>
              <a:rPr lang="en-US" dirty="0" smtClean="0"/>
              <a:t>improvement</a:t>
            </a:r>
          </a:p>
          <a:p>
            <a:r>
              <a:rPr lang="en-US" dirty="0" smtClean="0"/>
              <a:t>Perform site visit with focus on gaps identified in gap assessment 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Contact precautions and isolation</a:t>
            </a:r>
          </a:p>
          <a:p>
            <a:pPr lvl="1" indent="-342900">
              <a:buFont typeface="+mj-lt"/>
              <a:buAutoNum type="arabicPeriod"/>
            </a:pPr>
            <a:r>
              <a:rPr lang="en-US" dirty="0" smtClean="0"/>
              <a:t>Environmental </a:t>
            </a:r>
            <a:r>
              <a:rPr lang="en-US" dirty="0"/>
              <a:t>cleaning</a:t>
            </a:r>
          </a:p>
          <a:p>
            <a:pPr lvl="1" indent="-342900">
              <a:buFont typeface="+mj-lt"/>
              <a:buAutoNum type="arabicPeriod"/>
            </a:pPr>
            <a:r>
              <a:rPr lang="en-US" dirty="0"/>
              <a:t>Diagnostic stewardship for common (non-CDI) infections</a:t>
            </a:r>
          </a:p>
          <a:p>
            <a:pPr lvl="1" indent="-342900">
              <a:buFont typeface="+mj-lt"/>
              <a:buAutoNum type="arabicPeriod"/>
            </a:pPr>
            <a:r>
              <a:rPr lang="en-US" dirty="0"/>
              <a:t>Antibiotic stewardship</a:t>
            </a:r>
          </a:p>
          <a:p>
            <a:pPr lvl="1" indent="-342900">
              <a:buFont typeface="+mj-lt"/>
              <a:buAutoNum type="arabicPeriod"/>
            </a:pPr>
            <a:r>
              <a:rPr lang="en-US" dirty="0"/>
              <a:t>CDI diagnostic stewardship</a:t>
            </a:r>
          </a:p>
          <a:p>
            <a:r>
              <a:rPr lang="en-US" dirty="0"/>
              <a:t>Tailored interventions based on </a:t>
            </a:r>
            <a:r>
              <a:rPr lang="en-US" dirty="0" smtClean="0"/>
              <a:t>gap assessment and site visit </a:t>
            </a:r>
            <a:r>
              <a:rPr lang="en-US" dirty="0"/>
              <a:t>findings</a:t>
            </a:r>
          </a:p>
          <a:p>
            <a:pPr lvl="1"/>
            <a:r>
              <a:rPr lang="en-US" dirty="0"/>
              <a:t>Might include recommended changes to EHR</a:t>
            </a:r>
          </a:p>
          <a:p>
            <a:r>
              <a:rPr lang="en-US" dirty="0"/>
              <a:t>Data collection and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Webinars, office hours, collaborative meeting(s)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541536" y="3379779"/>
            <a:ext cx="2769325" cy="1190749"/>
            <a:chOff x="8480992" y="3321902"/>
            <a:chExt cx="1679885" cy="1508785"/>
          </a:xfrm>
        </p:grpSpPr>
        <p:sp>
          <p:nvSpPr>
            <p:cNvPr id="7" name="Right Brace 6"/>
            <p:cNvSpPr/>
            <p:nvPr/>
          </p:nvSpPr>
          <p:spPr>
            <a:xfrm>
              <a:off x="8480992" y="3321902"/>
              <a:ext cx="290557" cy="1358781"/>
            </a:xfrm>
            <a:prstGeom prst="rightBrace">
              <a:avLst>
                <a:gd name="adj1" fmla="val 70098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771549" y="3728353"/>
              <a:ext cx="1389328" cy="1102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“5 Domains”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222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Potential benefits of collaborative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583" y="1746562"/>
            <a:ext cx="10071652" cy="4351338"/>
          </a:xfrm>
        </p:spPr>
        <p:txBody>
          <a:bodyPr/>
          <a:lstStyle/>
          <a:p>
            <a:pPr marL="342892" indent="-342892"/>
            <a:r>
              <a:rPr lang="en-US" dirty="0"/>
              <a:t>Reduce CDI rates and keep your patients healthier and safer</a:t>
            </a:r>
          </a:p>
          <a:p>
            <a:pPr marL="342892" indent="-342892"/>
            <a:r>
              <a:rPr lang="en-US" dirty="0"/>
              <a:t>Likely spillover reductions in rates of other infections</a:t>
            </a:r>
          </a:p>
          <a:p>
            <a:pPr marL="342892" indent="-342892"/>
            <a:r>
              <a:rPr lang="en-US" dirty="0"/>
              <a:t>Show your patients that you’re leading the way in Maryland</a:t>
            </a:r>
          </a:p>
          <a:p>
            <a:pPr marL="342892" indent="-342892"/>
            <a:r>
              <a:rPr lang="en-US" dirty="0"/>
              <a:t>Potential cost savings due to reduced antibiotic use and testing for CDI, other infections</a:t>
            </a:r>
          </a:p>
          <a:p>
            <a:pPr marL="342892" indent="-342892"/>
            <a:r>
              <a:rPr lang="en-US" dirty="0"/>
              <a:t>Antimicrobial stewardship pharmacist, healthcare epidemiologist, and IP support from academic sites and MDH</a:t>
            </a:r>
          </a:p>
          <a:p>
            <a:pPr marL="342892" indent="-342892"/>
            <a:r>
              <a:rPr lang="en-US" dirty="0"/>
              <a:t>Opportunity to share best practices with other hospitals</a:t>
            </a:r>
          </a:p>
          <a:p>
            <a:pPr marL="342892" indent="-342892"/>
            <a:r>
              <a:rPr lang="en-US" dirty="0"/>
              <a:t>IT support and pre-packaged code for interventions in </a:t>
            </a:r>
            <a:r>
              <a:rPr lang="en-US" dirty="0" smtClean="0"/>
              <a:t>EHRs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CE6D-5C38-C543-B8AD-F8110668FDF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DH Pallett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62EA532B61744B3E14596F88AA7A4" ma:contentTypeVersion="" ma:contentTypeDescription="Create a new document." ma:contentTypeScope="" ma:versionID="4492d18fecb804e702ec9e210f7a751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c1958f689284e262d1fa84b900a385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7B3D598-1B83-4AAC-B471-5A5776CE3B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3980F7-9717-4387-A7A1-68BB39E165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96CEC3-1129-4ECC-BB63-E17BC016AA4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594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Wingdings</vt:lpstr>
      <vt:lpstr>Office Theme</vt:lpstr>
      <vt:lpstr>The Maryland SPARC Collaborative presents:  SPARC an Effective Fluorescent Gel Monitoring Program – Who?  Where?  How? When? </vt:lpstr>
      <vt:lpstr>Today’s Presentations</vt:lpstr>
      <vt:lpstr>SPARC: The Basics</vt:lpstr>
      <vt:lpstr>SPARC: Mission &amp; Vision</vt:lpstr>
      <vt:lpstr>Builds on prior MDH and CDC Prevention EpiCenters prevention and stewardship initiatives</vt:lpstr>
      <vt:lpstr>Key Metrics for Hospital Onset CDI</vt:lpstr>
      <vt:lpstr>PowerPoint Presentation</vt:lpstr>
      <vt:lpstr>Collaborative Process</vt:lpstr>
      <vt:lpstr>Potential benefits of collaborative</vt:lpstr>
      <vt:lpstr>Structure of SPARC Site Visit</vt:lpstr>
      <vt:lpstr>Maryland Department of Health Prevention and Health Promotion Administration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Maureen C. Regan -MDH-</dc:creator>
  <cp:lastModifiedBy>Robin Dillard</cp:lastModifiedBy>
  <cp:revision>42</cp:revision>
  <dcterms:created xsi:type="dcterms:W3CDTF">2018-02-09T13:05:01Z</dcterms:created>
  <dcterms:modified xsi:type="dcterms:W3CDTF">2019-04-18T16:26:29Z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0x010100AD862EA532B61744B3E14596F88AA7A4</vt:lpwstr>
  </property>
</Properties>
</file>